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77" r:id="rId2"/>
    <p:sldId id="387" r:id="rId3"/>
    <p:sldId id="354" r:id="rId4"/>
    <p:sldId id="365" r:id="rId5"/>
    <p:sldId id="369" r:id="rId6"/>
    <p:sldId id="388" r:id="rId7"/>
    <p:sldId id="389" r:id="rId8"/>
    <p:sldId id="395" r:id="rId9"/>
    <p:sldId id="397" r:id="rId10"/>
    <p:sldId id="418" r:id="rId11"/>
    <p:sldId id="420" r:id="rId12"/>
    <p:sldId id="421" r:id="rId13"/>
    <p:sldId id="422" r:id="rId14"/>
    <p:sldId id="546" r:id="rId15"/>
    <p:sldId id="547" r:id="rId16"/>
    <p:sldId id="548" r:id="rId17"/>
    <p:sldId id="549" r:id="rId18"/>
    <p:sldId id="550" r:id="rId19"/>
    <p:sldId id="551" r:id="rId20"/>
    <p:sldId id="425" r:id="rId21"/>
    <p:sldId id="412" r:id="rId22"/>
    <p:sldId id="375" r:id="rId23"/>
    <p:sldId id="324" r:id="rId24"/>
    <p:sldId id="320" r:id="rId25"/>
    <p:sldId id="323" r:id="rId26"/>
    <p:sldId id="326" r:id="rId27"/>
    <p:sldId id="358" r:id="rId28"/>
    <p:sldId id="357" r:id="rId29"/>
    <p:sldId id="327" r:id="rId30"/>
    <p:sldId id="356" r:id="rId31"/>
    <p:sldId id="328" r:id="rId32"/>
    <p:sldId id="329" r:id="rId33"/>
    <p:sldId id="325" r:id="rId34"/>
    <p:sldId id="332" r:id="rId35"/>
    <p:sldId id="341" r:id="rId36"/>
    <p:sldId id="344" r:id="rId37"/>
    <p:sldId id="340" r:id="rId38"/>
    <p:sldId id="345" r:id="rId39"/>
    <p:sldId id="346" r:id="rId40"/>
    <p:sldId id="342" r:id="rId41"/>
    <p:sldId id="347" r:id="rId42"/>
    <p:sldId id="544" r:id="rId43"/>
    <p:sldId id="545" r:id="rId44"/>
    <p:sldId id="427" r:id="rId45"/>
    <p:sldId id="363" r:id="rId46"/>
    <p:sldId id="361" r:id="rId47"/>
    <p:sldId id="359" r:id="rId48"/>
    <p:sldId id="360" r:id="rId49"/>
    <p:sldId id="318" r:id="rId50"/>
    <p:sldId id="428" r:id="rId51"/>
    <p:sldId id="368" r:id="rId52"/>
    <p:sldId id="371" r:id="rId53"/>
    <p:sldId id="367" r:id="rId54"/>
    <p:sldId id="372" r:id="rId55"/>
    <p:sldId id="429" r:id="rId56"/>
    <p:sldId id="373" r:id="rId57"/>
    <p:sldId id="374" r:id="rId58"/>
    <p:sldId id="366" r:id="rId59"/>
    <p:sldId id="414" r:id="rId60"/>
    <p:sldId id="267" r:id="rId61"/>
    <p:sldId id="430" r:id="rId62"/>
    <p:sldId id="542" r:id="rId63"/>
    <p:sldId id="54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 Some reminders" id="{74907FDC-C77B-442B-AAA1-693678953682}">
          <p14:sldIdLst>
            <p14:sldId id="365"/>
            <p14:sldId id="369"/>
          </p14:sldIdLst>
        </p14:section>
        <p14:section name="III.1. Classification Problem" id="{CF72F6A3-9C2B-45DC-9827-34A4B5D78171}">
          <p14:sldIdLst>
            <p14:sldId id="388"/>
            <p14:sldId id="389"/>
          </p14:sldIdLst>
        </p14:section>
        <p14:section name="III.3. Building blocks for classifier" id="{7D01F839-AFC4-4A03-8B2E-707D3B37B7B1}">
          <p14:sldIdLst>
            <p14:sldId id="395"/>
            <p14:sldId id="397"/>
            <p14:sldId id="418"/>
            <p14:sldId id="420"/>
            <p14:sldId id="421"/>
            <p14:sldId id="422"/>
          </p14:sldIdLst>
        </p14:section>
        <p14:section name="III.6. Model summary (/w features engineering)" id="{089E7132-E189-415D-9D19-AD3F9ACD42D1}">
          <p14:sldIdLst>
            <p14:sldId id="546"/>
            <p14:sldId id="547"/>
            <p14:sldId id="548"/>
            <p14:sldId id="549"/>
            <p14:sldId id="550"/>
            <p14:sldId id="551"/>
            <p14:sldId id="425"/>
            <p14:sldId id="412"/>
          </p14:sldIdLst>
        </p14:section>
        <p14:section name="IV.1. Limits from previous lectures" id="{F343BA09-4B1D-4F22-AA2D-8EA176C17433}">
          <p14:sldIdLst>
            <p14:sldId id="375"/>
            <p14:sldId id="324"/>
            <p14:sldId id="320"/>
            <p14:sldId id="323"/>
            <p14:sldId id="326"/>
            <p14:sldId id="358"/>
            <p14:sldId id="357"/>
            <p14:sldId id="327"/>
            <p14:sldId id="356"/>
            <p14:sldId id="328"/>
            <p14:sldId id="329"/>
            <p14:sldId id="325"/>
            <p14:sldId id="332"/>
          </p14:sldIdLst>
        </p14:section>
        <p14:section name="IV.2. Local embeddings: DeepWalk and Node2Vec" id="{9FD8A72C-67E8-4E64-B991-57E0B93BD2CB}">
          <p14:sldIdLst>
            <p14:sldId id="341"/>
            <p14:sldId id="344"/>
            <p14:sldId id="340"/>
            <p14:sldId id="345"/>
            <p14:sldId id="346"/>
            <p14:sldId id="342"/>
            <p14:sldId id="347"/>
            <p14:sldId id="544"/>
            <p14:sldId id="545"/>
          </p14:sldIdLst>
        </p14:section>
        <p14:section name="IV.3. Advanced Embeddings: GraphSAGE" id="{889A3D9B-4FEC-4CE2-9D1A-BAC99EF517E8}">
          <p14:sldIdLst>
            <p14:sldId id="427"/>
            <p14:sldId id="363"/>
            <p14:sldId id="361"/>
            <p14:sldId id="359"/>
            <p14:sldId id="360"/>
          </p14:sldIdLst>
        </p14:section>
        <p14:section name="IV.4. Attention in GCNs" id="{7C13B26E-9098-484F-A8B7-E64728CF1B6A}">
          <p14:sldIdLst>
            <p14:sldId id="318"/>
            <p14:sldId id="428"/>
            <p14:sldId id="368"/>
            <p14:sldId id="371"/>
            <p14:sldId id="367"/>
            <p14:sldId id="372"/>
            <p14:sldId id="429"/>
            <p14:sldId id="373"/>
            <p14:sldId id="374"/>
            <p14:sldId id="366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  <p14:sldId id="430"/>
            <p14:sldId id="542"/>
            <p14:sldId id="5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FDEA6E-A889-4B88-BE6A-9202137E5600}" v="3" dt="2022-10-19T10:54:59.6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3AFDEA6E-A889-4B88-BE6A-9202137E5600}"/>
    <pc:docChg chg="undo redo custSel mod addSld delSld modSld sldOrd modMainMaster modSection">
      <pc:chgData name="Matthieu De Mari" userId="dfb708c9-d8dc-439f-9a3b-c772bf4a311c" providerId="ADAL" clId="{3AFDEA6E-A889-4B88-BE6A-9202137E5600}" dt="2022-10-19T10:55:29.658" v="40" actId="47"/>
      <pc:docMkLst>
        <pc:docMk/>
      </pc:docMkLst>
      <pc:sldChg chg="modSp mod">
        <pc:chgData name="Matthieu De Mari" userId="dfb708c9-d8dc-439f-9a3b-c772bf4a311c" providerId="ADAL" clId="{3AFDEA6E-A889-4B88-BE6A-9202137E5600}" dt="2022-10-19T10:54:51.369" v="3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AFDEA6E-A889-4B88-BE6A-9202137E5600}" dt="2022-10-19T10:54:51.369" v="31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 del">
        <pc:chgData name="Matthieu De Mari" userId="dfb708c9-d8dc-439f-9a3b-c772bf4a311c" providerId="ADAL" clId="{3AFDEA6E-A889-4B88-BE6A-9202137E5600}" dt="2022-10-19T10:55:26.399" v="35" actId="47"/>
        <pc:sldMkLst>
          <pc:docMk/>
          <pc:sldMk cId="2917059409" sldId="407"/>
        </pc:sldMkLst>
      </pc:sldChg>
      <pc:sldChg chg="add del">
        <pc:chgData name="Matthieu De Mari" userId="dfb708c9-d8dc-439f-9a3b-c772bf4a311c" providerId="ADAL" clId="{3AFDEA6E-A889-4B88-BE6A-9202137E5600}" dt="2022-10-19T10:55:29.090" v="39" actId="47"/>
        <pc:sldMkLst>
          <pc:docMk/>
          <pc:sldMk cId="1570856620" sldId="409"/>
        </pc:sldMkLst>
      </pc:sldChg>
      <pc:sldChg chg="add del">
        <pc:chgData name="Matthieu De Mari" userId="dfb708c9-d8dc-439f-9a3b-c772bf4a311c" providerId="ADAL" clId="{3AFDEA6E-A889-4B88-BE6A-9202137E5600}" dt="2022-10-19T10:55:29.658" v="40" actId="47"/>
        <pc:sldMkLst>
          <pc:docMk/>
          <pc:sldMk cId="3740792346" sldId="410"/>
        </pc:sldMkLst>
      </pc:sldChg>
      <pc:sldChg chg="add del">
        <pc:chgData name="Matthieu De Mari" userId="dfb708c9-d8dc-439f-9a3b-c772bf4a311c" providerId="ADAL" clId="{3AFDEA6E-A889-4B88-BE6A-9202137E5600}" dt="2022-10-19T10:54:32.066" v="14" actId="47"/>
        <pc:sldMkLst>
          <pc:docMk/>
          <pc:sldMk cId="916437801" sldId="412"/>
        </pc:sldMkLst>
      </pc:sldChg>
      <pc:sldChg chg="add del">
        <pc:chgData name="Matthieu De Mari" userId="dfb708c9-d8dc-439f-9a3b-c772bf4a311c" providerId="ADAL" clId="{3AFDEA6E-A889-4B88-BE6A-9202137E5600}" dt="2022-10-19T10:55:27.623" v="37" actId="47"/>
        <pc:sldMkLst>
          <pc:docMk/>
          <pc:sldMk cId="943521173" sldId="423"/>
        </pc:sldMkLst>
      </pc:sldChg>
      <pc:sldChg chg="add del">
        <pc:chgData name="Matthieu De Mari" userId="dfb708c9-d8dc-439f-9a3b-c772bf4a311c" providerId="ADAL" clId="{3AFDEA6E-A889-4B88-BE6A-9202137E5600}" dt="2022-10-19T10:55:28.379" v="38" actId="47"/>
        <pc:sldMkLst>
          <pc:docMk/>
          <pc:sldMk cId="362143139" sldId="424"/>
        </pc:sldMkLst>
      </pc:sldChg>
      <pc:sldChg chg="add del ord">
        <pc:chgData name="Matthieu De Mari" userId="dfb708c9-d8dc-439f-9a3b-c772bf4a311c" providerId="ADAL" clId="{3AFDEA6E-A889-4B88-BE6A-9202137E5600}" dt="2022-10-19T10:54:48.215" v="22" actId="20578"/>
        <pc:sldMkLst>
          <pc:docMk/>
          <pc:sldMk cId="2076920363" sldId="425"/>
        </pc:sldMkLst>
      </pc:sldChg>
      <pc:sldChg chg="add del">
        <pc:chgData name="Matthieu De Mari" userId="dfb708c9-d8dc-439f-9a3b-c772bf4a311c" providerId="ADAL" clId="{3AFDEA6E-A889-4B88-BE6A-9202137E5600}" dt="2022-10-19T10:55:27.194" v="36" actId="47"/>
        <pc:sldMkLst>
          <pc:docMk/>
          <pc:sldMk cId="2661604168" sldId="426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464527023" sldId="546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285022211" sldId="547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741024059" sldId="548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618042080" sldId="549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106137820" sldId="550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763967153" sldId="551"/>
        </pc:sldMkLst>
      </pc:sldChg>
      <pc:sldChg chg="add del">
        <pc:chgData name="Matthieu De Mari" userId="dfb708c9-d8dc-439f-9a3b-c772bf4a311c" providerId="ADAL" clId="{3AFDEA6E-A889-4B88-BE6A-9202137E5600}" dt="2022-10-19T10:55:24.148" v="33" actId="47"/>
        <pc:sldMkLst>
          <pc:docMk/>
          <pc:sldMk cId="1906296070" sldId="552"/>
        </pc:sldMkLst>
      </pc:sldChg>
      <pc:sldChg chg="add del">
        <pc:chgData name="Matthieu De Mari" userId="dfb708c9-d8dc-439f-9a3b-c772bf4a311c" providerId="ADAL" clId="{3AFDEA6E-A889-4B88-BE6A-9202137E5600}" dt="2022-10-19T10:55:25.222" v="34" actId="47"/>
        <pc:sldMkLst>
          <pc:docMk/>
          <pc:sldMk cId="108326544" sldId="553"/>
        </pc:sldMkLst>
      </pc:sldChg>
      <pc:sldMasterChg chg="addSp mod">
        <pc:chgData name="Matthieu De Mari" userId="dfb708c9-d8dc-439f-9a3b-c772bf4a311c" providerId="ADAL" clId="{3AFDEA6E-A889-4B88-BE6A-9202137E5600}" dt="2022-10-19T10:54:01.757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3AFDEA6E-A889-4B88-BE6A-9202137E5600}" dt="2022-10-19T10:54:01.757" v="0" actId="33475"/>
          <ac:spMkLst>
            <pc:docMk/>
            <pc:sldMasterMk cId="2168708284" sldId="2147483648"/>
            <ac:spMk id="9" creationId="{81ABABDD-566D-D585-9533-72A19DE1E230}"/>
          </ac:spMkLst>
        </pc:spChg>
        <pc:spChg chg="add">
          <ac:chgData name="Matthieu De Mari" userId="dfb708c9-d8dc-439f-9a3b-c772bf4a311c" providerId="ADAL" clId="{3AFDEA6E-A889-4B88-BE6A-9202137E5600}" dt="2022-10-19T10:54:01.757" v="0" actId="33475"/>
          <ac:spMkLst>
            <pc:docMk/>
            <pc:sldMasterMk cId="2168708284" sldId="2147483648"/>
            <ac:spMk id="10" creationId="{C75184DA-B7A3-B021-58FA-032F572086B1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 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ABDD-566D-D585-9533-72A19DE1E23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84DA-B7A3-B021-58FA-032F572086B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hyperlink" Target="https://paperswithcode.com/paper/deepwalk-online-learning-of-socia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hyperlink" Target="https://paperswithcode.com/paper/node2vec-scalable-feature-learning-for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paperswithcode.com/paper/inductive-representation-learning-on-large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paperswithcode.com/paper/graph-attention-network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" TargetMode="External"/><Relationship Id="rId2" Type="http://schemas.openxmlformats.org/officeDocument/2006/relationships/hyperlink" Target="https://scholar.google.de/citations?user=83HL5FwAAAAJ&amp;hl=e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ARgiboAAAAJ&amp;hl=fr&amp;oi=sra" TargetMode="External"/><Relationship Id="rId4" Type="http://schemas.openxmlformats.org/officeDocument/2006/relationships/hyperlink" Target="https://scholar.google.com/citations?user=8200InoAAAAJ&amp;hl=fr&amp;oi=sra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kcTK_FAAAAAJ&amp;hl=fr&amp;oi=sra" TargetMode="External"/><Relationship Id="rId2" Type="http://schemas.openxmlformats.org/officeDocument/2006/relationships/hyperlink" Target="https://scholar.google.com/citations?user=Sm15FXIAAAAJ&amp;hl=fr&amp;oi=sr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Q_kKkIUAAAAJ&amp;hl=fr&amp;oi=sr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NULL"/><Relationship Id="rId3" Type="http://schemas.openxmlformats.org/officeDocument/2006/relationships/diagramLayout" Target="../diagrams/layout1.xml"/><Relationship Id="rId7" Type="http://schemas.openxmlformats.org/officeDocument/2006/relationships/diagramData" Target="NUL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NUL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/>
            </a:br>
            <a:r>
              <a:rPr lang="en-US"/>
              <a:t>W10-S3 </a:t>
            </a:r>
            <a:r>
              <a:rPr lang="en-US" dirty="0"/>
              <a:t>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𝒌𝒊𝒑𝒇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𝑿𝑾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CA779CF-5993-4555-9959-D32FDBE29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9" t="34256" r="68782" b="11179"/>
          <a:stretch/>
        </p:blipFill>
        <p:spPr>
          <a:xfrm>
            <a:off x="6095999" y="1406769"/>
            <a:ext cx="5886901" cy="4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C541D0-990F-407A-A895-F344D8C5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166B6-B0D9-48A0-8FEF-BB365E72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56C6E-4542-0BBC-57A5-B2C756E2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8327"/>
            <a:ext cx="5990024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CAF2A-AA17-40CF-99DB-BC4E804B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36766" r="69185" b="22369"/>
          <a:stretch/>
        </p:blipFill>
        <p:spPr>
          <a:xfrm>
            <a:off x="251924" y="154135"/>
            <a:ext cx="10702215" cy="6647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23385" r="65513" b="66509"/>
          <a:stretch/>
        </p:blipFill>
        <p:spPr>
          <a:xfrm>
            <a:off x="1888365" y="1477859"/>
            <a:ext cx="10155846" cy="13237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880" y="3258766"/>
            <a:ext cx="6316064" cy="237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</p:spTree>
    <p:extLst>
      <p:ext uri="{BB962C8B-B14F-4D97-AF65-F5344CB8AC3E}">
        <p14:creationId xmlns:p14="http://schemas.microsoft.com/office/powerpoint/2010/main" val="207692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</a:t>
            </a:r>
          </a:p>
          <a:p>
            <a:r>
              <a:rPr lang="en-US" b="1" dirty="0"/>
              <a:t>Additional node features: </a:t>
            </a:r>
            <a:r>
              <a:rPr lang="en-US" dirty="0"/>
              <a:t>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b="1" dirty="0"/>
              <a:t>Some edge features: </a:t>
            </a:r>
            <a:r>
              <a:rPr lang="en-US" dirty="0"/>
              <a:t>for instance, add a random “Friendship” value to the edges, that quantifies friendship between two nodes. </a:t>
            </a:r>
          </a:p>
          <a:p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916437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5" y="1825625"/>
            <a:ext cx="11754989" cy="4895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Let us discuss some of the key issues we have observed so far, and some issues we can intuitively guess will be problematic in these vanilla GCNs.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495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</a:t>
            </a:r>
          </a:p>
          <a:p>
            <a:r>
              <a:rPr lang="en-US" dirty="0"/>
              <a:t>On large graphs, it is heavy, computationally speaking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</p:spTree>
    <p:extLst>
      <p:ext uri="{BB962C8B-B14F-4D97-AF65-F5344CB8AC3E}">
        <p14:creationId xmlns:p14="http://schemas.microsoft.com/office/powerpoint/2010/main" val="23056895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339804-0C43-4D80-A606-C1D5E065A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0897" b="31488"/>
          <a:stretch/>
        </p:blipFill>
        <p:spPr>
          <a:xfrm>
            <a:off x="4907414" y="1387077"/>
            <a:ext cx="6557755" cy="38530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</a:t>
            </a:r>
          </a:p>
          <a:p>
            <a:r>
              <a:rPr lang="en-US" dirty="0"/>
              <a:t>On large graphs, it is heavy, computationally speaking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</p:spTree>
    <p:extLst>
      <p:ext uri="{BB962C8B-B14F-4D97-AF65-F5344CB8AC3E}">
        <p14:creationId xmlns:p14="http://schemas.microsoft.com/office/powerpoint/2010/main" val="149412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369458-BCB1-4056-9823-13FD48715B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0897" b="31488"/>
          <a:stretch/>
        </p:blipFill>
        <p:spPr>
          <a:xfrm>
            <a:off x="4907414" y="1387077"/>
            <a:ext cx="6557755" cy="385306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</a:t>
            </a:r>
          </a:p>
          <a:p>
            <a:r>
              <a:rPr lang="en-US" dirty="0"/>
              <a:t>On large graphs, it is heavy, computationally speaking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BF147-8F8B-493E-8106-ADEE72D42C43}"/>
              </a:ext>
            </a:extLst>
          </p:cNvPr>
          <p:cNvSpPr txBox="1"/>
          <p:nvPr/>
        </p:nvSpPr>
        <p:spPr>
          <a:xfrm>
            <a:off x="5494219" y="5336236"/>
            <a:ext cx="72845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356645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4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45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change the graph structure so to speak.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81C76BB-5283-48DD-B7C9-93543431989F}"/>
              </a:ext>
            </a:extLst>
          </p:cNvPr>
          <p:cNvSpPr/>
          <p:nvPr/>
        </p:nvSpPr>
        <p:spPr>
          <a:xfrm>
            <a:off x="5787968" y="542682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166977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change the graph structure so to speak.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>
            <a:extLst>
              <a:ext uri="{FF2B5EF4-FFF2-40B4-BE49-F238E27FC236}">
                <a16:creationId xmlns:a16="http://schemas.microsoft.com/office/drawing/2014/main" id="{B81C76BB-5283-48DD-B7C9-93543431989F}"/>
              </a:ext>
            </a:extLst>
          </p:cNvPr>
          <p:cNvSpPr/>
          <p:nvPr/>
        </p:nvSpPr>
        <p:spPr>
          <a:xfrm>
            <a:off x="5787968" y="5426826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97064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  <a:br>
              <a:rPr lang="en-US" dirty="0"/>
            </a:br>
            <a:r>
              <a:rPr lang="en-US" dirty="0"/>
              <a:t>(Continued from previous lecture)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Feature engineering in Graph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graph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127A-A0E0-4981-9D96-A7ACEFC1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B39A-58AC-4AEE-A687-C8EFC45471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Issue #3: Critical importance of nodes/edges features</a:t>
            </a:r>
          </a:p>
          <a:p>
            <a:r>
              <a:rPr lang="en-US" dirty="0"/>
              <a:t>In the previous lecture on classification, we have seen the importance of nodes features for proper classification.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 an automated process for learning the optimal features elements in a graph.</a:t>
            </a:r>
            <a:endParaRPr lang="en-US" dirty="0"/>
          </a:p>
        </p:txBody>
      </p:sp>
      <p:pic>
        <p:nvPicPr>
          <p:cNvPr id="14338" name="Picture 2" descr="Machine Learning Lifecycle&#10;8&#10;Network&#10;Data&#10;Node&#10;Features&#10;Learning&#10;Algorithm&#10;Model&#10;Downstream&#10;prediction task&#10;Feature&#10;Engine...">
            <a:extLst>
              <a:ext uri="{FF2B5EF4-FFF2-40B4-BE49-F238E27FC236}">
                <a16:creationId xmlns:a16="http://schemas.microsoft.com/office/drawing/2014/main" id="{6C1043C4-FCBC-4936-9BD5-6FD20FB0C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4" b="37110"/>
          <a:stretch/>
        </p:blipFill>
        <p:spPr bwMode="auto">
          <a:xfrm>
            <a:off x="6096000" y="2622795"/>
            <a:ext cx="6076950" cy="184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99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713696" cy="5513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dirty="0"/>
              <a:t>Attention: selectively concentrating on a few relevant things, while ignoring others in deep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6289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pic>
        <p:nvPicPr>
          <p:cNvPr id="4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F8A7858D-C5D1-4538-8F24-55CF76C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dirty="0"/>
              <a:t>Attention: selectively concentrating on a few relevant things, while ignoring others in deep neural networks.</a:t>
            </a:r>
          </a:p>
          <a:p>
            <a:r>
              <a:rPr lang="en-US" dirty="0"/>
              <a:t>Attention in NLP: identify words that are most relevant for a given word.</a:t>
            </a:r>
          </a:p>
        </p:txBody>
      </p:sp>
    </p:spTree>
    <p:extLst>
      <p:ext uri="{BB962C8B-B14F-4D97-AF65-F5344CB8AC3E}">
        <p14:creationId xmlns:p14="http://schemas.microsoft.com/office/powerpoint/2010/main" val="182710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666804" cy="5513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dirty="0"/>
              <a:t>Attention: selectively concentrating on a few relevant things, while ignoring others in deep neural networks.</a:t>
            </a:r>
          </a:p>
          <a:p>
            <a:r>
              <a:rPr lang="en-US" dirty="0"/>
              <a:t>Attention in NLP: identify words that are most relevant for a given word.</a:t>
            </a:r>
          </a:p>
        </p:txBody>
      </p:sp>
      <p:pic>
        <p:nvPicPr>
          <p:cNvPr id="4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F8A7858D-C5D1-4538-8F24-55CF76C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DD7205C-B5E6-4651-9A63-DB5B7DD0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A3256E-05CD-4BCF-ABDE-A51F28BDE1D7}"/>
              </a:ext>
            </a:extLst>
          </p:cNvPr>
          <p:cNvSpPr txBox="1"/>
          <p:nvPr/>
        </p:nvSpPr>
        <p:spPr>
          <a:xfrm>
            <a:off x="5978770" y="1724370"/>
            <a:ext cx="5947507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Question: can we steal the a</a:t>
            </a:r>
            <a:r>
              <a:rPr lang="en-US" sz="2800" b="1" dirty="0"/>
              <a:t>ttention concept from NLP and apply it in graphs to identify relevant neighboring nodes features for each node?</a:t>
            </a:r>
          </a:p>
        </p:txBody>
      </p:sp>
    </p:spTree>
    <p:extLst>
      <p:ext uri="{BB962C8B-B14F-4D97-AF65-F5344CB8AC3E}">
        <p14:creationId xmlns:p14="http://schemas.microsoft.com/office/powerpoint/2010/main" val="785204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D805-AD39-424B-8300-070ABFC2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90B9-898D-4499-BDE6-4F1C66F60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Graph Convolutional Networks: </a:t>
            </a:r>
            <a:r>
              <a:rPr lang="en-US" dirty="0"/>
              <a:t>on-going research, with many questions yet to be solved.</a:t>
            </a:r>
          </a:p>
          <a:p>
            <a:pPr marL="0" indent="0">
              <a:buNone/>
            </a:pPr>
            <a:r>
              <a:rPr lang="en-US" b="1" dirty="0"/>
              <a:t>Out of this lecture:</a:t>
            </a:r>
          </a:p>
          <a:p>
            <a:r>
              <a:rPr lang="en-US" dirty="0"/>
              <a:t>Implementing CNN-inspired layers, e.g. Max/Mean Pooling, on graphs. NLP-inspired concepts can also be used.</a:t>
            </a:r>
          </a:p>
          <a:p>
            <a:r>
              <a:rPr lang="en-US" dirty="0"/>
              <a:t>Graph-based Generative Adversarial Networks (reusing GANs concepts from next week)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121B2-AD40-4875-97DF-D70444FC1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4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Local/advanced embeddings:</a:t>
            </a:r>
          </a:p>
          <a:p>
            <a:r>
              <a:rPr lang="en-US" dirty="0" err="1"/>
              <a:t>DeepWalk</a:t>
            </a:r>
            <a:endParaRPr lang="en-US" dirty="0"/>
          </a:p>
          <a:p>
            <a:r>
              <a:rPr lang="en-US" dirty="0"/>
              <a:t>Node2Vec</a:t>
            </a:r>
          </a:p>
          <a:p>
            <a:r>
              <a:rPr lang="en-US" dirty="0"/>
              <a:t>Inductive Representation Learning (</a:t>
            </a:r>
            <a:r>
              <a:rPr lang="en-US" dirty="0" err="1"/>
              <a:t>GraphSAGE</a:t>
            </a:r>
            <a:r>
              <a:rPr lang="en-US" dirty="0"/>
              <a:t>)</a:t>
            </a:r>
          </a:p>
          <a:p>
            <a:r>
              <a:rPr lang="en-US" dirty="0"/>
              <a:t>Graph Attention Networks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Going deeper: </a:t>
            </a:r>
            <a:r>
              <a:rPr lang="en-US" dirty="0"/>
              <a:t>Good white paper, summarizing all concepts of GCN </a:t>
            </a:r>
            <a:r>
              <a:rPr lang="en-US" b="1" i="1" dirty="0"/>
              <a:t>[Xu]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E3D12-AE98-41A5-834E-DB67F782A27E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[Xu]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Xu, K., Hu, W.,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Jegelka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(2018). How powerful are graph neural networks?. </a:t>
            </a:r>
          </a:p>
        </p:txBody>
      </p:sp>
    </p:spTree>
    <p:extLst>
      <p:ext uri="{BB962C8B-B14F-4D97-AF65-F5344CB8AC3E}">
        <p14:creationId xmlns:p14="http://schemas.microsoft.com/office/powerpoint/2010/main" val="2595147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16692060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B2616-F82C-4435-BF2D-939E3DBD0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idea: </a:t>
            </a:r>
            <a:r>
              <a:rPr lang="en-US" dirty="0"/>
              <a:t>start from a node, and walk randomly in the graph (transition randomly from on node to another using edges)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Analogy NLP/Graph: </a:t>
            </a:r>
            <a:r>
              <a:rPr lang="en-US" dirty="0"/>
              <a:t>Short sentences (NLP) = short random walks (Graphs)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3684894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Procedure: </a:t>
                </a:r>
                <a:r>
                  <a:rPr lang="en-US" dirty="0"/>
                  <a:t>For each node in graph,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random walks starting from node,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transitions. Pick the next node, uniformly among all connected neighbors.</a:t>
                </a:r>
              </a:p>
              <a:p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defines the number of exploration moves,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how deep each exploration gets in the graph.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139F9A7-A0FF-4C2D-8479-37A6E154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389777"/>
            <a:ext cx="6042758" cy="284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2726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204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2719B7AD-736E-4D4A-9A5B-D74ADB14E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5" y="157616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586F2-4C9D-4573-9260-0BC1A278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54" y="4285151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51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conventional spectral propagation rule):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  <a:p>
                <a:r>
                  <a:rPr lang="en-US" b="1" dirty="0"/>
                  <a:t>Paper with code: </a:t>
                </a:r>
                <a:r>
                  <a:rPr lang="fr-FR" dirty="0">
                    <a:hlinkClick r:id="rId2"/>
                  </a:rPr>
                  <a:t>https://paperswithcode.com/paper/deepwalk-online-learning-of-social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3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2719B7AD-736E-4D4A-9A5B-D74ADB14E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5" y="157616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502E67-F820-4134-8684-125C98B49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54" y="4285151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0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3081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3326444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663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As in </a:t>
                </a:r>
                <a:r>
                  <a:rPr lang="en-US" dirty="0" err="1"/>
                  <a:t>DeepWalk</a:t>
                </a:r>
                <a:r>
                  <a:rPr lang="en-US" dirty="0"/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tSNE</a:t>
                </a:r>
                <a:r>
                  <a:rPr lang="en-US" dirty="0"/>
                  <a:t>, which will be seen on week 12!).</a:t>
                </a:r>
              </a:p>
              <a:p>
                <a:r>
                  <a:rPr lang="en-US" b="1" dirty="0"/>
                  <a:t>Parameters: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29465612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5EFB7-3D32-4B07-AD7A-EF22AC3B11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Introduced in </a:t>
            </a:r>
            <a:r>
              <a:rPr lang="en-US" b="1" i="1" dirty="0"/>
              <a:t>[Node2Vec].</a:t>
            </a:r>
          </a:p>
          <a:p>
            <a:pPr marL="0" indent="0">
              <a:buNone/>
            </a:pPr>
            <a:r>
              <a:rPr lang="en-US" dirty="0"/>
              <a:t>Grover, A., &amp; </a:t>
            </a:r>
            <a:r>
              <a:rPr lang="en-US" dirty="0" err="1"/>
              <a:t>Leskovec</a:t>
            </a:r>
            <a:r>
              <a:rPr lang="en-US" dirty="0"/>
              <a:t>, J. (2016, August). node2vec: Scalable feature learning for networks.</a:t>
            </a:r>
          </a:p>
          <a:p>
            <a:endParaRPr lang="en-US" b="1" i="1" dirty="0"/>
          </a:p>
          <a:p>
            <a:endParaRPr lang="en-US" b="1" dirty="0"/>
          </a:p>
          <a:p>
            <a:r>
              <a:rPr lang="en-US" b="1" dirty="0"/>
              <a:t>Paper with code: </a:t>
            </a:r>
            <a:r>
              <a:rPr lang="fr-FR" dirty="0">
                <a:hlinkClick r:id="rId2"/>
              </a:rPr>
              <a:t>https://paperswithcode.com/paper/node2vec-scalable-feature-learning-for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  <p:pic>
        <p:nvPicPr>
          <p:cNvPr id="6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8F543F29-367A-4F69-9714-321CA320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95" y="1362548"/>
            <a:ext cx="5350656" cy="384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07065-D773-4595-8E7E-A993D3E6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00" y="5161594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D56E3EB1-7367-4C22-946C-496FE1E4DD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28" t="34599" r="18801" b="53608"/>
          <a:stretch/>
        </p:blipFill>
        <p:spPr bwMode="auto">
          <a:xfrm>
            <a:off x="8393723" y="2305539"/>
            <a:ext cx="1148862" cy="453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2824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0AF200-BD6A-47FF-88C1-28521E75C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762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824" t="-224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</p:spTree>
    <p:extLst>
      <p:ext uri="{BB962C8B-B14F-4D97-AF65-F5344CB8AC3E}">
        <p14:creationId xmlns:p14="http://schemas.microsoft.com/office/powerpoint/2010/main" val="1619764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1975" r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091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1975" r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Procedure:</a:t>
                </a:r>
                <a:r>
                  <a:rPr lang="en-US" dirty="0"/>
                  <a:t> supervised training to learn the weights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Advantages:</a:t>
                </a:r>
              </a:p>
              <a:p>
                <a:pPr lvl="1"/>
                <a:r>
                  <a:rPr lang="en-US" dirty="0"/>
                  <a:t>Model has a constant number of parameters,</a:t>
                </a:r>
              </a:p>
              <a:p>
                <a:pPr lvl="1"/>
                <a:r>
                  <a:rPr lang="en-US" dirty="0"/>
                  <a:t>Fast and scalable inference,</a:t>
                </a:r>
              </a:p>
              <a:p>
                <a:pPr lvl="1"/>
                <a:r>
                  <a:rPr lang="en-US" dirty="0"/>
                  <a:t>Can be applied to any node in network,</a:t>
                </a:r>
              </a:p>
              <a:p>
                <a:pPr lvl="1"/>
                <a:r>
                  <a:rPr lang="en-US" dirty="0"/>
                  <a:t>Can be applied multiple times in a row to learn deeper features (reuse nodes features further away)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  <a:blipFill>
                <a:blip r:embed="rId3"/>
                <a:stretch>
                  <a:fillRect l="-1824" t="-1865" r="-14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563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38AB-1796-4008-9F4E-EF6A80B7D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934683"/>
          </a:xfrm>
        </p:spPr>
        <p:txBody>
          <a:bodyPr>
            <a:normAutofit/>
          </a:bodyPr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GraphSAGE</a:t>
            </a:r>
            <a:r>
              <a:rPr lang="en-US" b="1" i="1" dirty="0"/>
              <a:t>] </a:t>
            </a:r>
            <a:r>
              <a:rPr lang="en-US" dirty="0"/>
              <a:t>Hamilton, W., Ying, Z., &amp; </a:t>
            </a:r>
            <a:r>
              <a:rPr lang="en-US" dirty="0" err="1"/>
              <a:t>Leskovec</a:t>
            </a:r>
            <a:r>
              <a:rPr lang="en-US" dirty="0"/>
              <a:t>, J. (2017). Inductive representation learning on large graphs.</a:t>
            </a:r>
          </a:p>
          <a:p>
            <a:endParaRPr lang="en-US" b="1" i="1" dirty="0"/>
          </a:p>
          <a:p>
            <a:r>
              <a:rPr lang="en-US" b="1" dirty="0"/>
              <a:t>Paper with code: </a:t>
            </a:r>
            <a:r>
              <a:rPr lang="fr-FR" dirty="0">
                <a:hlinkClick r:id="rId2"/>
              </a:rPr>
              <a:t>https://paperswithcode.com/paper/inductive-representation-learning-on-large</a:t>
            </a:r>
            <a:endParaRPr lang="en-US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8713AC03-14C5-4235-93FF-F00C326BF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38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6781-D6E8-4FF6-908B-7375FF01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153F-8B25-4404-9DB8-6FCDF1F2E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</a:t>
            </a:r>
          </a:p>
          <a:p>
            <a:r>
              <a:rPr lang="en-US" b="1" dirty="0"/>
              <a:t>Attention: </a:t>
            </a:r>
            <a:r>
              <a:rPr lang="en-US" dirty="0"/>
              <a:t>selectively concentrating on a few relevant things, while ignoring others in deep neural networks.</a:t>
            </a:r>
          </a:p>
          <a:p>
            <a:r>
              <a:rPr lang="en-US" b="1" dirty="0"/>
              <a:t>Attention in NLP: </a:t>
            </a:r>
            <a:r>
              <a:rPr lang="en-US" dirty="0"/>
              <a:t>identify words that are most relevant for a given word.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Attention in graphs to identify relevant neighboring nodes features for each node?</a:t>
            </a:r>
          </a:p>
          <a:p>
            <a:endParaRPr lang="en-US" dirty="0"/>
          </a:p>
        </p:txBody>
      </p:sp>
      <p:pic>
        <p:nvPicPr>
          <p:cNvPr id="5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CCFE960C-8BD4-467D-BE33-2162F6BB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AD57B14-ED99-46F4-966B-EC7B215E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48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</p:spPr>
            <p:txBody>
              <a:bodyPr/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GraphSAT</a:t>
                </a:r>
                <a:r>
                  <a:rPr lang="en-US" b="1" i="1" dirty="0"/>
                  <a:t>].</a:t>
                </a:r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By analogy with NLP, design a Graph Attention layer that</a:t>
                </a:r>
              </a:p>
              <a:p>
                <a:pPr lvl="1"/>
                <a:r>
                  <a:rPr lang="en-US" dirty="0"/>
                  <a:t>Receives the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for all the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dirty="0"/>
                  <a:t> in a given graph,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Outputs a new set of nodes features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  <a:blipFill>
                <a:blip r:embed="rId2"/>
                <a:stretch>
                  <a:fillRect l="-2118" t="-2116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CC7575-B585-4D58-9091-7B29D22D6A04}"/>
              </a:ext>
            </a:extLst>
          </p:cNvPr>
          <p:cNvSpPr txBox="1"/>
          <p:nvPr/>
        </p:nvSpPr>
        <p:spPr>
          <a:xfrm>
            <a:off x="345648" y="6181493"/>
            <a:ext cx="599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GraphSAT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Cucurull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G., Casanova, A., Romero, A.,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Bengio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Y. (2017). Graph attention networks.</a:t>
            </a:r>
          </a:p>
        </p:txBody>
      </p:sp>
      <p:pic>
        <p:nvPicPr>
          <p:cNvPr id="7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1BE442D5-1FFE-43E2-862C-34CEDC75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808E98-B6AE-4232-A885-1ECBEC64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42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929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2: Compute attention coefficients</a:t>
                </a:r>
              </a:p>
              <a:p>
                <a:pPr lvl="1"/>
                <a:r>
                  <a:rPr lang="en-US" dirty="0"/>
                  <a:t>Using a shared attentional mechanism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define the attention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35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2556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r>
                  <a:rPr lang="en-US" b="1" dirty="0"/>
                  <a:t>Step 3: Normalize coefficients with </a:t>
                </a:r>
                <a:r>
                  <a:rPr lang="en-US" b="1" dirty="0" err="1"/>
                  <a:t>softmax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/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𝐿𝑒𝑎𝑘𝑦𝑅𝑒𝐿𝑈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d>
                                    <m:dPr>
                                      <m:begChr m:val="|"/>
                                      <m:endChr m:val="]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𝐿𝑒𝑎𝑘𝑦𝑅𝑒𝐿𝑈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d>
                                            <m:dPr>
                                              <m:begChr m:val="|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2200" dirty="0"/>
                </a:br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98ED3914-9BD6-4730-93D8-B165E4D5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06" y="1690688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60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824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964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nary>
                  </m:oMath>
                </a14:m>
                <a:r>
                  <a:rPr lang="en-US" sz="2400" dirty="0"/>
                  <a:t>, an aggregation mechanism (such as concatenation, or as shown below, averaging)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418" t="-10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20BD9BC5-B421-409F-8656-C5BCFC93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554" y="4518799"/>
            <a:ext cx="4624688" cy="22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787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46B-DC98-4AAD-96D9-B46551B7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CA37-BEA2-4CFF-A6FC-B1BFBBC7E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/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GraphSAT</a:t>
            </a:r>
            <a:r>
              <a:rPr lang="en-US" b="1" i="1" dirty="0"/>
              <a:t>] </a:t>
            </a:r>
            <a:r>
              <a:rPr lang="en-US" dirty="0" err="1"/>
              <a:t>Veličković</a:t>
            </a:r>
            <a:r>
              <a:rPr lang="en-US" dirty="0"/>
              <a:t>, P., </a:t>
            </a:r>
            <a:r>
              <a:rPr lang="en-US" dirty="0" err="1"/>
              <a:t>Cucurull</a:t>
            </a:r>
            <a:r>
              <a:rPr lang="en-US" dirty="0"/>
              <a:t>, G., Casanova, A., Romero, A., </a:t>
            </a:r>
            <a:r>
              <a:rPr lang="en-US" dirty="0" err="1"/>
              <a:t>Lio</a:t>
            </a:r>
            <a:r>
              <a:rPr lang="en-US" dirty="0"/>
              <a:t>, P., &amp; </a:t>
            </a:r>
            <a:r>
              <a:rPr lang="en-US" dirty="0" err="1"/>
              <a:t>Bengio</a:t>
            </a:r>
            <a:r>
              <a:rPr lang="en-US" dirty="0"/>
              <a:t>, Y. (2017). Graph attention networks.</a:t>
            </a:r>
          </a:p>
          <a:p>
            <a:endParaRPr lang="en-US" b="1" dirty="0"/>
          </a:p>
          <a:p>
            <a:r>
              <a:rPr lang="en-US" b="1" dirty="0"/>
              <a:t>Paper with code:</a:t>
            </a:r>
            <a:br>
              <a:rPr lang="en-US" b="1" dirty="0"/>
            </a:br>
            <a:r>
              <a:rPr lang="fr-FR" dirty="0">
                <a:hlinkClick r:id="rId2"/>
              </a:rPr>
              <a:t>https://paperswithcode.com/paper/graph-attention-networks</a:t>
            </a:r>
            <a:endParaRPr lang="en-US" dirty="0"/>
          </a:p>
        </p:txBody>
      </p:sp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E8441465-47E0-4128-A902-F5F63F53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2B6DCC8-289A-42F7-BA25-99365F04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973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r>
              <a:rPr lang="en-US" dirty="0"/>
              <a:t>Feature Engineering for Graph Convolutional Neural Networks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618223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Kipf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US" dirty="0"/>
              <a:t> et al., “Semi-supervised classification with graph convolutional networks”, 2016.</a:t>
            </a:r>
          </a:p>
          <a:p>
            <a:r>
              <a:rPr lang="en-US" dirty="0"/>
              <a:t>[ZKC] Zachary, “An information flow model for conflict and fission in small groups”, 1977.</a:t>
            </a:r>
          </a:p>
          <a:p>
            <a:r>
              <a:rPr lang="en-US" dirty="0"/>
              <a:t>[Xu] Xu et al., “How powerful are graph neural networks?”, 2018.</a:t>
            </a:r>
          </a:p>
          <a:p>
            <a:r>
              <a:rPr lang="en-US" dirty="0"/>
              <a:t>[</a:t>
            </a:r>
            <a:r>
              <a:rPr lang="en-US" dirty="0" err="1"/>
              <a:t>DeepWalk</a:t>
            </a:r>
            <a:r>
              <a:rPr lang="en-US" dirty="0"/>
              <a:t>] </a:t>
            </a:r>
            <a:r>
              <a:rPr lang="en-US" dirty="0" err="1"/>
              <a:t>Perozzi</a:t>
            </a:r>
            <a:r>
              <a:rPr lang="en-US" dirty="0"/>
              <a:t> et al., “</a:t>
            </a:r>
            <a:r>
              <a:rPr lang="en-US" dirty="0" err="1"/>
              <a:t>Deepwalk</a:t>
            </a:r>
            <a:r>
              <a:rPr lang="en-US" dirty="0"/>
              <a:t>: Online learning of social representations”, 2014.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[Node2Vec] Grover et al. , “Node2vec: Scalable feature learning for networks”, 2016.</a:t>
            </a:r>
          </a:p>
          <a:p>
            <a:r>
              <a:rPr lang="en-US" dirty="0"/>
              <a:t>[</a:t>
            </a:r>
            <a:r>
              <a:rPr lang="en-US" dirty="0" err="1"/>
              <a:t>GraphSAGE</a:t>
            </a:r>
            <a:r>
              <a:rPr lang="en-US" dirty="0"/>
              <a:t>] Hamilton et al., “Inductive representation learning on large graphs”, 2017.</a:t>
            </a:r>
          </a:p>
          <a:p>
            <a:r>
              <a:rPr lang="en-US" dirty="0"/>
              <a:t>[</a:t>
            </a:r>
            <a:r>
              <a:rPr lang="en-US" dirty="0" err="1"/>
              <a:t>GraphSAT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US" dirty="0"/>
              <a:t>, </a:t>
            </a:r>
            <a:r>
              <a:rPr lang="en-US" dirty="0" err="1"/>
              <a:t>Cucurull</a:t>
            </a:r>
            <a:r>
              <a:rPr lang="en-US" dirty="0"/>
              <a:t>, Casanova,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Romero</a:t>
            </a:r>
            <a:r>
              <a:rPr lang="en-US" dirty="0"/>
              <a:t>, </a:t>
            </a:r>
            <a:r>
              <a:rPr lang="en-US" dirty="0" err="1"/>
              <a:t>Lio</a:t>
            </a:r>
            <a:r>
              <a:rPr lang="en-US" dirty="0"/>
              <a:t>, &amp;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US" dirty="0"/>
              <a:t>, “Graph attention networks”, 2017.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185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Thomas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GB" dirty="0"/>
              <a:t>: </a:t>
            </a:r>
            <a:r>
              <a:rPr lang="en-GB" b="1" dirty="0"/>
              <a:t>Research</a:t>
            </a:r>
            <a:r>
              <a:rPr lang="en-GB" dirty="0"/>
              <a:t> </a:t>
            </a:r>
            <a:r>
              <a:rPr lang="en-GB" b="1" dirty="0"/>
              <a:t>Scientist</a:t>
            </a:r>
            <a:r>
              <a:rPr lang="en-GB" dirty="0"/>
              <a:t> at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/>
              <a:t>Brain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https://scholar.google.de/citations?user=83HL5FwAAAAJ&amp;hl=en</a:t>
            </a:r>
            <a:br>
              <a:rPr lang="en-GB" dirty="0"/>
            </a:br>
            <a:r>
              <a:rPr lang="en-GB" dirty="0">
                <a:hlinkClick r:id="rId3"/>
              </a:rPr>
              <a:t>https://tkipf.github.io</a:t>
            </a:r>
            <a:endParaRPr lang="en-GB" dirty="0"/>
          </a:p>
          <a:p>
            <a:r>
              <a:rPr lang="en-GB" b="1" dirty="0"/>
              <a:t>Max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 of Amsterdam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https://scholar.google.com/citations?user=8200InoAAAAJ&amp;hl=fr&amp;oi=sra</a:t>
            </a:r>
            <a:endParaRPr lang="en-GB" dirty="0"/>
          </a:p>
          <a:p>
            <a:r>
              <a:rPr lang="en-GB" b="1" dirty="0"/>
              <a:t>Rianne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van den Berg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Microsoft.</a:t>
            </a:r>
            <a:br>
              <a:rPr lang="en-GB" b="1" dirty="0"/>
            </a:br>
            <a:r>
              <a:rPr lang="en-GB" dirty="0">
                <a:hlinkClick r:id="rId5"/>
              </a:rPr>
              <a:t>https://scholar.google.com/citations?user=KARgiboAAAAJ&amp;hl=fr&amp;oi=sra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1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Adriana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Romero-Soriano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Facebook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https://scholar.google.com/citations?user=Sm15FXIAAAAJ&amp;hl=fr&amp;oi=sra</a:t>
            </a:r>
            <a:endParaRPr lang="en-GB" dirty="0"/>
          </a:p>
          <a:p>
            <a:r>
              <a:rPr lang="en-GB" b="1" dirty="0" err="1"/>
              <a:t>Petar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DeepMind</a:t>
            </a:r>
            <a:r>
              <a:rPr lang="en-GB" dirty="0"/>
              <a:t> and </a:t>
            </a:r>
            <a:r>
              <a:rPr lang="en-GB" b="1" dirty="0"/>
              <a:t>Affiliated</a:t>
            </a:r>
            <a:r>
              <a:rPr lang="en-GB" dirty="0"/>
              <a:t> </a:t>
            </a:r>
            <a:r>
              <a:rPr lang="en-GB" b="1" dirty="0"/>
              <a:t>Lecturer</a:t>
            </a:r>
            <a:r>
              <a:rPr lang="en-GB" dirty="0"/>
              <a:t> at </a:t>
            </a:r>
            <a:r>
              <a:rPr lang="en-GB" b="1" dirty="0"/>
              <a:t>Cambridge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https://scholar.google.com/citations?user=kcTK_FAAAAAJ&amp;hl=fr&amp;oi=sra</a:t>
            </a:r>
            <a:endParaRPr lang="en-GB" dirty="0"/>
          </a:p>
          <a:p>
            <a:r>
              <a:rPr lang="en-GB" b="1" dirty="0"/>
              <a:t>Jure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Leskovec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Stanford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https://scholar.google.com/citations?user=Q_kKkIUAAAAJ&amp;hl=fr&amp;oi=sra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26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It consists of a binary classification problem.</a:t>
            </a:r>
          </a:p>
          <a:p>
            <a:endParaRPr lang="en-US" dirty="0"/>
          </a:p>
          <a:p>
            <a:r>
              <a:rPr lang="en-US" dirty="0"/>
              <a:t>Separate the nodes (as with any classification problem)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F51B51-89B8-4603-960C-F3EADD974370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C8FB-BC23-4C5D-A647-04D250FECCA0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728896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7139029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3C320D-9948-4212-88C0-296B21E4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795" r="68590" b="21230"/>
          <a:stretch/>
        </p:blipFill>
        <p:spPr>
          <a:xfrm>
            <a:off x="6228863" y="1338994"/>
            <a:ext cx="5948828" cy="49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2700</TotalTime>
  <Words>4410</Words>
  <Application>Microsoft Office PowerPoint</Application>
  <PresentationFormat>Widescreen</PresentationFormat>
  <Paragraphs>443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50.039 Theory and Practice of Deep Learning W10-S3 Graph Convolutional Networks</vt:lpstr>
      <vt:lpstr>About this week (Week 10)</vt:lpstr>
      <vt:lpstr>Outline</vt:lpstr>
      <vt:lpstr>Graph convolutional layer (Kipf)</vt:lpstr>
      <vt:lpstr>A quick word on Laplacians (out of class)</vt:lpstr>
      <vt:lpstr>A more sophisticated toy example</vt:lpstr>
      <vt:lpstr>A more sophisticated toy example</vt:lpstr>
      <vt:lpstr>Building blocks for classifier</vt:lpstr>
      <vt:lpstr>Building a basic GCN layer and model</vt:lpstr>
      <vt:lpstr>Building a Kipf GCN layer and model</vt:lpstr>
      <vt:lpstr>Trainer definition</vt:lpstr>
      <vt:lpstr>Train model (no features)</vt:lpstr>
      <vt:lpstr>Train model (no features)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PowerPoint Presentation</vt:lpstr>
      <vt:lpstr>Additional features?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In this lecture</vt:lpstr>
      <vt:lpstr>Local embeddings: DeepWalk</vt:lpstr>
      <vt:lpstr>Local embeddings: DeepWalk</vt:lpstr>
      <vt:lpstr>Local embeddings: DeepWalk</vt:lpstr>
      <vt:lpstr>Local embeddings: DeepWalk</vt:lpstr>
      <vt:lpstr>Local embeddings: DeepWalk</vt:lpstr>
      <vt:lpstr>Local embeddings: DeepWalk</vt:lpstr>
      <vt:lpstr>Local embeddings: Node2Vec</vt:lpstr>
      <vt:lpstr>Local embeddings: Node2Vec</vt:lpstr>
      <vt:lpstr>Local embeddings: Node2Vec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Graph Attention Networks: core idea</vt:lpstr>
      <vt:lpstr>Graph Attention Networks: core idea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recap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2022-10-19T10:55:36Z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2022-10-19T10:54:01Z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7eea2b31-f164-4d23-bb31-222b159bada9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